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9"/>
  </p:notesMasterIdLst>
  <p:handoutMasterIdLst>
    <p:handoutMasterId r:id="rId40"/>
  </p:handoutMasterIdLst>
  <p:sldIdLst>
    <p:sldId id="305" r:id="rId2"/>
    <p:sldId id="422" r:id="rId3"/>
    <p:sldId id="431" r:id="rId4"/>
    <p:sldId id="436" r:id="rId5"/>
    <p:sldId id="438" r:id="rId6"/>
    <p:sldId id="440" r:id="rId7"/>
    <p:sldId id="439" r:id="rId8"/>
    <p:sldId id="432" r:id="rId9"/>
    <p:sldId id="433" r:id="rId10"/>
    <p:sldId id="434" r:id="rId11"/>
    <p:sldId id="435" r:id="rId12"/>
    <p:sldId id="437" r:id="rId13"/>
    <p:sldId id="441" r:id="rId14"/>
    <p:sldId id="388" r:id="rId15"/>
    <p:sldId id="394" r:id="rId16"/>
    <p:sldId id="391" r:id="rId17"/>
    <p:sldId id="442" r:id="rId18"/>
    <p:sldId id="390" r:id="rId19"/>
    <p:sldId id="449" r:id="rId20"/>
    <p:sldId id="389" r:id="rId21"/>
    <p:sldId id="393" r:id="rId22"/>
    <p:sldId id="397" r:id="rId23"/>
    <p:sldId id="386" r:id="rId24"/>
    <p:sldId id="447" r:id="rId25"/>
    <p:sldId id="428" r:id="rId26"/>
    <p:sldId id="429" r:id="rId27"/>
    <p:sldId id="407" r:id="rId28"/>
    <p:sldId id="409" r:id="rId29"/>
    <p:sldId id="443" r:id="rId30"/>
    <p:sldId id="444" r:id="rId31"/>
    <p:sldId id="445" r:id="rId32"/>
    <p:sldId id="446" r:id="rId33"/>
    <p:sldId id="430" r:id="rId34"/>
    <p:sldId id="402" r:id="rId35"/>
    <p:sldId id="420" r:id="rId36"/>
    <p:sldId id="421" r:id="rId37"/>
    <p:sldId id="403" r:id="rId38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3918B2"/>
    <a:srgbClr val="0E8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834" autoAdjust="0"/>
  </p:normalViewPr>
  <p:slideViewPr>
    <p:cSldViewPr>
      <p:cViewPr>
        <p:scale>
          <a:sx n="70" d="100"/>
          <a:sy n="70" d="100"/>
        </p:scale>
        <p:origin x="-510" y="-5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10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14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15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17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18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19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20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24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25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27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28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30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34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37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4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5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6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7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8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9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91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4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9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Фән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олимпиадаларының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төбәкара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республика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этабы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нәтиҗәләре</a:t>
            </a: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Р.А.Имамова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район м</a:t>
            </a:r>
            <a:r>
              <a:rPr lang="tt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идарәсе җитәкчесе урынбасары</a:t>
            </a:r>
            <a:endPara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2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МХК: 3  укучы катнашты</a:t>
            </a:r>
          </a:p>
          <a:p>
            <a:r>
              <a:rPr lang="tt-RU" sz="2000" dirty="0" smtClean="0"/>
              <a:t>Эффектлылык: 33 %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569875"/>
              </p:ext>
            </p:extLst>
          </p:nvPr>
        </p:nvGraphicFramePr>
        <p:xfrm>
          <a:off x="457375" y="1636828"/>
          <a:ext cx="833467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Гузәл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333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370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Э.З.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Загертдинов Рузиль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212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380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Э.З.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Гимазова Роза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</a:t>
                      </a:r>
                      <a:r>
                        <a:rPr lang="tt-RU" sz="1800" baseline="0" dirty="0" smtClean="0"/>
                        <a:t>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167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350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Муталлапова Э.З.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0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Физика: 2  укучы катнашты</a:t>
            </a:r>
          </a:p>
          <a:p>
            <a:r>
              <a:rPr lang="tt-RU" sz="2000" dirty="0" smtClean="0"/>
              <a:t>Эффектлылык: 0 %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631977"/>
              </p:ext>
            </p:extLst>
          </p:nvPr>
        </p:nvGraphicFramePr>
        <p:xfrm>
          <a:off x="457375" y="1636828"/>
          <a:ext cx="833467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Даутова Айзилә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12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60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Ямалов Ф.Ф.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Фардиев Булат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Иске Кормаш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60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Гильфанова</a:t>
                      </a:r>
                      <a:r>
                        <a:rPr lang="tt-RU" sz="1800" baseline="0" dirty="0" smtClean="0"/>
                        <a:t> Ф.А.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47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Бөтенрәсәй олимпиадаларының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төбәкара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этабы </a:t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Рус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теле: 7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11%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603201"/>
              </p:ext>
            </p:extLst>
          </p:nvPr>
        </p:nvGraphicFramePr>
        <p:xfrm>
          <a:off x="174629" y="1275606"/>
          <a:ext cx="8969371" cy="2966720"/>
        </p:xfrm>
        <a:graphic>
          <a:graphicData uri="http://schemas.openxmlformats.org/drawingml/2006/table">
            <a:tbl>
              <a:tblPr firstRow="1" bandRow="1"/>
              <a:tblGrid>
                <a:gridCol w="1877091"/>
                <a:gridCol w="1440160"/>
                <a:gridCol w="504056"/>
                <a:gridCol w="864096"/>
                <a:gridCol w="792088"/>
                <a:gridCol w="864096"/>
                <a:gridCol w="2627784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Мәктәп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Кл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Мах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Статус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Укытучы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Валиева А.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Шарафутдинова Р.К.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Валиева Г.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Усманова Р.А.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Гараева Л.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Нургалиева Л.Д.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Мирзагаянова Э.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Усманова Р.А.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Бурханова Э.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Кулиева Р.З.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Гайнутдинова Т.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40,5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Саматова Г.Д.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600" dirty="0" smtClean="0">
                          <a:effectLst/>
                        </a:rPr>
                        <a:t>Шагзамова А.</a:t>
                      </a:r>
                      <a:endParaRPr lang="ru-RU" sz="1600" dirty="0">
                        <a:effectLst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sz="1600" dirty="0" smtClean="0">
                          <a:effectLst/>
                        </a:rPr>
                        <a:t>Гимназия</a:t>
                      </a:r>
                      <a:endParaRPr lang="ru-RU" sz="16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42,5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sz="1600" dirty="0" smtClean="0">
                          <a:solidFill>
                            <a:schemeClr val="tx1"/>
                          </a:solidFill>
                        </a:rPr>
                        <a:t>Шагзамова Э.Ф.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>
                <a:solidFill>
                  <a:prstClr val="black"/>
                </a:solidFill>
                <a:latin typeface="Arial"/>
              </a:rPr>
              <a:t>Бөтенрәсәй олимпиадаларының төбәкара этабы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/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Химия: 3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33%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648938"/>
              </p:ext>
            </p:extLst>
          </p:nvPr>
        </p:nvGraphicFramePr>
        <p:xfrm>
          <a:off x="174629" y="1491630"/>
          <a:ext cx="8264522" cy="1478280"/>
        </p:xfrm>
        <a:graphic>
          <a:graphicData uri="http://schemas.openxmlformats.org/drawingml/2006/table">
            <a:tbl>
              <a:tblPr firstRow="1" bandRow="1"/>
              <a:tblGrid>
                <a:gridCol w="1589059"/>
                <a:gridCol w="1440160"/>
                <a:gridCol w="648072"/>
                <a:gridCol w="648072"/>
                <a:gridCol w="694958"/>
                <a:gridCol w="1011953"/>
                <a:gridCol w="2232248"/>
              </a:tblGrid>
              <a:tr h="1548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Мәктәп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Кл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Мах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Статус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Укытучы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Гараева Л.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15,5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130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Валиева Э.Ф.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Галлямова Э.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66,5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130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Гарипова Р.И.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Саррахов Д.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59,5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130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Гарипова Р.И.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5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339502"/>
            <a:ext cx="8229600" cy="122413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Тарих: 8 укучы катнашты</a:t>
            </a:r>
          </a:p>
          <a:p>
            <a:r>
              <a:rPr lang="tt-RU" sz="2400" dirty="0" smtClean="0"/>
              <a:t>Эффектлылык: 25%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787018"/>
              </p:ext>
            </p:extLst>
          </p:nvPr>
        </p:nvGraphicFramePr>
        <p:xfrm>
          <a:off x="107504" y="1524181"/>
          <a:ext cx="8496944" cy="348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325516"/>
                <a:gridCol w="484149"/>
                <a:gridCol w="778048"/>
                <a:gridCol w="636585"/>
                <a:gridCol w="1248461"/>
                <a:gridCol w="2368001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Миргаязов И.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200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Гильметдинов</a:t>
                      </a:r>
                      <a:r>
                        <a:rPr lang="tt-RU" sz="1800" b="0" baseline="0" dirty="0" smtClean="0"/>
                        <a:t> М.И.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Басырова Ч.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8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200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Мансуров А.М.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Мансуров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54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Гильметдинов</a:t>
                      </a:r>
                      <a:r>
                        <a:rPr lang="tt-RU" sz="2000" baseline="0" dirty="0" smtClean="0"/>
                        <a:t> М.И.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Газизьянов</a:t>
                      </a:r>
                      <a:r>
                        <a:rPr lang="tt-RU" sz="2000" baseline="0" dirty="0" smtClean="0"/>
                        <a:t> 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АСОШ №1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57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Сафиуллин Р.Н.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Рафиков Р.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76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Хайдаров Ш.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77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Нуртдинов Д.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61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Шамсунов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Гимназия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85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-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Гильметдинов М.И.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2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Җәмгыять белеме: 2  укучы катнашты</a:t>
            </a:r>
          </a:p>
          <a:p>
            <a:r>
              <a:rPr lang="tt-RU" sz="2000" dirty="0" smtClean="0"/>
              <a:t>Эффектлылык: 50%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774028"/>
              </p:ext>
            </p:extLst>
          </p:nvPr>
        </p:nvGraphicFramePr>
        <p:xfrm>
          <a:off x="457375" y="1636828"/>
          <a:ext cx="83346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22681"/>
                <a:gridCol w="824161"/>
                <a:gridCol w="619675"/>
                <a:gridCol w="1036539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Арсланова К.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132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200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Сафиуллин Р.Н.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Габдрахманова М.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47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200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Абдуллина М.М.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0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Физкультура: 7  укучы катнашты</a:t>
            </a:r>
          </a:p>
          <a:p>
            <a:r>
              <a:rPr lang="tt-RU" sz="2400" dirty="0" smtClean="0"/>
              <a:t>Эффектлылык: 28%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224439"/>
              </p:ext>
            </p:extLst>
          </p:nvPr>
        </p:nvGraphicFramePr>
        <p:xfrm>
          <a:off x="287523" y="1779662"/>
          <a:ext cx="8568953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1"/>
                <a:gridCol w="1245677"/>
                <a:gridCol w="530109"/>
                <a:gridCol w="816502"/>
                <a:gridCol w="720080"/>
                <a:gridCol w="1368152"/>
                <a:gridCol w="2088232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Зиннурова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Сәфәр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77,86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Габдуллин Н.Т.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Хабибуллина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78,49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Харрасова А.Р.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Аглямова</a:t>
                      </a:r>
                      <a:r>
                        <a:rPr lang="tt-RU" sz="1800" b="0" baseline="0" dirty="0" smtClean="0"/>
                        <a:t>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79,74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Харрасова А.Р.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Ахметова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77,21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Ялалов Р.Ф.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Гараева Р.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74,11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100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Тимиров Р.Н.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Хабетдинов 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Азгамов  И.Р.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Хабиров 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78,67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Харрасова А.Р.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28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республика  этабы </a:t>
            </a:r>
            <a:br>
              <a:rPr lang="tt-RU" sz="2000" dirty="0" smtClean="0"/>
            </a:br>
            <a:r>
              <a:rPr lang="tt-RU" sz="2000" dirty="0" smtClean="0"/>
              <a:t>инглиз теле 2 укучы Эффектлылык: 100%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302619"/>
              </p:ext>
            </p:extLst>
          </p:nvPr>
        </p:nvGraphicFramePr>
        <p:xfrm>
          <a:off x="362760" y="1650840"/>
          <a:ext cx="84577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992"/>
                <a:gridCol w="1216046"/>
                <a:gridCol w="702355"/>
                <a:gridCol w="726628"/>
                <a:gridCol w="811355"/>
                <a:gridCol w="993677"/>
                <a:gridCol w="203065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Имамов Г.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8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85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110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Аюпова Л.Р.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Галимова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АСОШ №2</a:t>
                      </a:r>
                      <a:endParaRPr lang="ru-RU" sz="18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11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95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120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Агълямова</a:t>
                      </a:r>
                      <a:r>
                        <a:rPr lang="ru-RU" sz="1800" b="0" dirty="0" smtClean="0"/>
                        <a:t> Р.М.</a:t>
                      </a:r>
                      <a:endParaRPr lang="ru-RU" sz="1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18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этабы </a:t>
            </a:r>
            <a:br>
              <a:rPr lang="tt-RU" sz="2000" dirty="0" smtClean="0"/>
            </a:br>
            <a:r>
              <a:rPr lang="tt-RU" sz="2000" dirty="0" smtClean="0"/>
              <a:t>Биология,информатика,география,экономика,гелогия: 1 укучы катнашты Эффектлылык:0%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371641"/>
              </p:ext>
            </p:extLst>
          </p:nvPr>
        </p:nvGraphicFramePr>
        <p:xfrm>
          <a:off x="362760" y="1650840"/>
          <a:ext cx="809767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976"/>
                <a:gridCol w="1329049"/>
                <a:gridCol w="567543"/>
                <a:gridCol w="695696"/>
                <a:gridCol w="844777"/>
                <a:gridCol w="883415"/>
                <a:gridCol w="1944215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Ахмадуллина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90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205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-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Исламова З.А.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Нуруллин Н.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10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185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800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0" dirty="0" smtClean="0"/>
                        <a:t>-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Бакиров Р.Ф.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Мирхайдаров Р.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Сафар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Салихов</a:t>
                      </a:r>
                      <a:r>
                        <a:rPr lang="tt-RU" baseline="0" dirty="0" smtClean="0"/>
                        <a:t> И.Ш.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Нуртдинов 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Пучы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Шарипова Г.А.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Рахматуллин 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55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Файзуллин</a:t>
                      </a:r>
                      <a:r>
                        <a:rPr lang="tt-RU" baseline="0" dirty="0" smtClean="0"/>
                        <a:t> Р.У.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0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республика  этабы </a:t>
            </a:r>
            <a:br>
              <a:rPr lang="tt-RU" sz="2000" dirty="0" smtClean="0"/>
            </a:br>
            <a:r>
              <a:rPr lang="tt-RU" sz="2000" dirty="0" smtClean="0"/>
              <a:t> математика 2 укучы 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687882"/>
              </p:ext>
            </p:extLst>
          </p:nvPr>
        </p:nvGraphicFramePr>
        <p:xfrm>
          <a:off x="362760" y="1650840"/>
          <a:ext cx="84577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992"/>
                <a:gridCol w="1216046"/>
                <a:gridCol w="702355"/>
                <a:gridCol w="726628"/>
                <a:gridCol w="882338"/>
                <a:gridCol w="922694"/>
                <a:gridCol w="203065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Хайбиев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Фардиева Р.Р.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Нуруллин 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Хазиева Р.А.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00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</a:rPr>
              <a:t>Аерым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шәхес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белән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эшләү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өчен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аны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белергә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һәм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коллективта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үстерергә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кирәк</a:t>
            </a:r>
            <a:r>
              <a:rPr lang="ru-RU" sz="2400" b="1" dirty="0" smtClean="0">
                <a:solidFill>
                  <a:srgbClr val="FF0000"/>
                </a:solidFill>
              </a:rPr>
              <a:t>»   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А.С.Макаренко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“</a:t>
            </a:r>
            <a:r>
              <a:rPr lang="ru-RU" sz="2400" b="1" dirty="0" err="1">
                <a:solidFill>
                  <a:srgbClr val="FF0000"/>
                </a:solidFill>
              </a:rPr>
              <a:t>Балаларны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үзегез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яшәгән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заманга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һәм</a:t>
            </a:r>
            <a:r>
              <a:rPr lang="ru-RU" sz="2400" b="1" dirty="0">
                <a:solidFill>
                  <a:srgbClr val="FF0000"/>
                </a:solidFill>
              </a:rPr>
              <a:t> башка </a:t>
            </a:r>
            <a:r>
              <a:rPr lang="ru-RU" sz="2400" b="1" dirty="0" err="1">
                <a:solidFill>
                  <a:srgbClr val="FF0000"/>
                </a:solidFill>
              </a:rPr>
              <a:t>заман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өчен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дә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яраклы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итеп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укытыгыз</a:t>
            </a:r>
            <a:r>
              <a:rPr lang="ru-RU" sz="2400" b="1" dirty="0" smtClean="0">
                <a:solidFill>
                  <a:srgbClr val="FF0000"/>
                </a:solidFill>
              </a:rPr>
              <a:t>”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(Р. </a:t>
            </a:r>
            <a:r>
              <a:rPr lang="ru-RU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Фәхреддин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95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ОБЖ: 3 укучы катнашты</a:t>
            </a:r>
          </a:p>
          <a:p>
            <a:r>
              <a:rPr lang="tt-RU" sz="2400" dirty="0" smtClean="0"/>
              <a:t>Эффектлылык: 66%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8050"/>
              </p:ext>
            </p:extLst>
          </p:nvPr>
        </p:nvGraphicFramePr>
        <p:xfrm>
          <a:off x="395536" y="1674575"/>
          <a:ext cx="8496943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046"/>
                <a:gridCol w="1243455"/>
                <a:gridCol w="483566"/>
                <a:gridCol w="828970"/>
                <a:gridCol w="898051"/>
                <a:gridCol w="1070753"/>
                <a:gridCol w="1796102"/>
              </a:tblGrid>
              <a:tr h="3600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Султанов И.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11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0" dirty="0" smtClean="0"/>
                        <a:t>Сибгатуллин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Татыев</a:t>
                      </a:r>
                      <a:r>
                        <a:rPr lang="ru-RU" sz="1800" b="0" dirty="0" smtClean="0"/>
                        <a:t> Б.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Сибгатуллин</a:t>
                      </a:r>
                      <a:r>
                        <a:rPr lang="ru-RU" sz="1800" b="0" dirty="0" smtClean="0"/>
                        <a:t> Р.Т.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Фахерлегаянов</a:t>
                      </a:r>
                      <a:r>
                        <a:rPr lang="ru-RU" sz="1800" b="0" dirty="0" smtClean="0"/>
                        <a:t> Р.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гимназия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9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Сибгатуллин</a:t>
                      </a:r>
                      <a:r>
                        <a:rPr lang="ru-RU" sz="1800" b="0" dirty="0" smtClean="0"/>
                        <a:t> Р.Т.</a:t>
                      </a:r>
                      <a:endParaRPr lang="ru-RU" sz="1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7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Технология:  7  укучы катнашты</a:t>
            </a:r>
          </a:p>
          <a:p>
            <a:r>
              <a:rPr lang="tt-RU" sz="2000" dirty="0" smtClean="0"/>
              <a:t>Эффектлылык: 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695530"/>
              </p:ext>
            </p:extLst>
          </p:nvPr>
        </p:nvGraphicFramePr>
        <p:xfrm>
          <a:off x="457375" y="1636828"/>
          <a:ext cx="833467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795"/>
                <a:gridCol w="1170758"/>
                <a:gridCol w="504056"/>
                <a:gridCol w="792088"/>
                <a:gridCol w="648072"/>
                <a:gridCol w="1008112"/>
                <a:gridCol w="191578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Шайхразиев</a:t>
                      </a:r>
                      <a:r>
                        <a:rPr lang="ru-RU" sz="1600" dirty="0" smtClean="0"/>
                        <a:t> Д.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</a:t>
                      </a:r>
                      <a:r>
                        <a:rPr lang="ru-RU" sz="1600" baseline="0" dirty="0" smtClean="0"/>
                        <a:t>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60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Мухамадиев</a:t>
                      </a:r>
                      <a:r>
                        <a:rPr lang="ru-RU" sz="1600" dirty="0" smtClean="0"/>
                        <a:t> Д.С.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Акбиров</a:t>
                      </a:r>
                      <a:r>
                        <a:rPr lang="ru-RU" sz="1600" dirty="0" smtClean="0"/>
                        <a:t> И.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64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Мухамадиев</a:t>
                      </a:r>
                      <a:r>
                        <a:rPr lang="ru-RU" sz="1600" dirty="0" smtClean="0"/>
                        <a:t> Д.С.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Хайрутдинова</a:t>
                      </a:r>
                      <a:r>
                        <a:rPr lang="ru-RU" sz="1600" dirty="0" smtClean="0"/>
                        <a:t> Г.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53,5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Макарова Г.Д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Сахапова</a:t>
                      </a:r>
                      <a:r>
                        <a:rPr lang="ru-RU" sz="1600" dirty="0" smtClean="0"/>
                        <a:t>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Богады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61,5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Фаттахова Л.Д.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Рахманов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63,5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Мухамадиев</a:t>
                      </a:r>
                      <a:r>
                        <a:rPr lang="ru-RU" sz="1600" dirty="0" smtClean="0"/>
                        <a:t> Д.С.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Харисов Н.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 №1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75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Мухамадиев</a:t>
                      </a:r>
                      <a:r>
                        <a:rPr lang="ru-RU" sz="1600" dirty="0" smtClean="0"/>
                        <a:t> Д.С.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Хамматуллина</a:t>
                      </a:r>
                      <a:r>
                        <a:rPr lang="ru-RU" sz="1600" dirty="0" smtClean="0"/>
                        <a:t> 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АСОШ №2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Валиахметова</a:t>
                      </a:r>
                      <a:r>
                        <a:rPr lang="ru-RU" sz="1600" dirty="0" smtClean="0"/>
                        <a:t> З.Х.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6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олимпиадаларының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йомгаклау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этабы</a:t>
            </a: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52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339502"/>
            <a:ext cx="8229600" cy="22322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>
                <a:solidFill>
                  <a:srgbClr val="FF0000"/>
                </a:solidFill>
              </a:rPr>
              <a:t>Бөтенрәсәй олимпиадаларының  республика  этабы </a:t>
            </a:r>
          </a:p>
          <a:p>
            <a:r>
              <a:rPr lang="tt-RU" sz="2000" dirty="0" smtClean="0">
                <a:solidFill>
                  <a:srgbClr val="FF0000"/>
                </a:solidFill>
              </a:rPr>
              <a:t>Математика: 12 укучы катнашты Эффектлылык: 8,3%</a:t>
            </a:r>
            <a:r>
              <a:rPr lang="tt-RU" sz="2000" dirty="0" smtClean="0"/>
              <a:t/>
            </a:r>
            <a:br>
              <a:rPr lang="tt-RU" sz="20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282035"/>
              </p:ext>
            </p:extLst>
          </p:nvPr>
        </p:nvGraphicFramePr>
        <p:xfrm>
          <a:off x="323528" y="989283"/>
          <a:ext cx="8415982" cy="3797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216902"/>
                <a:gridCol w="527780"/>
                <a:gridCol w="832201"/>
                <a:gridCol w="625720"/>
                <a:gridCol w="828520"/>
                <a:gridCol w="2152611"/>
              </a:tblGrid>
              <a:tr h="244768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269528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Ахметзянова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13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Шакурова Ф.Т.</a:t>
                      </a:r>
                      <a:endParaRPr lang="ru-RU" sz="1300" dirty="0"/>
                    </a:p>
                  </a:txBody>
                  <a:tcPr/>
                </a:tc>
              </a:tr>
              <a:tr h="283228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Султанов С.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19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Камалова Н.З.</a:t>
                      </a:r>
                      <a:endParaRPr lang="ru-RU" sz="1300" dirty="0"/>
                    </a:p>
                  </a:txBody>
                  <a:tcPr/>
                </a:tc>
              </a:tr>
              <a:tr h="307988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Мухаметдинова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24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Ваншина Э.Г.</a:t>
                      </a:r>
                      <a:endParaRPr lang="ru-RU" sz="1300" dirty="0"/>
                    </a:p>
                  </a:txBody>
                  <a:tcPr/>
                </a:tc>
              </a:tr>
              <a:tr h="260740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Мирзанурова</a:t>
                      </a:r>
                      <a:r>
                        <a:rPr lang="tt-RU" sz="1300" baseline="0" dirty="0" smtClean="0"/>
                        <a:t>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Куҗәкә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5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Хабибуллин А.Т.</a:t>
                      </a:r>
                      <a:endParaRPr lang="ru-RU" sz="1300" dirty="0"/>
                    </a:p>
                  </a:txBody>
                  <a:tcPr/>
                </a:tc>
              </a:tr>
              <a:tr h="141484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Фатхуллина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5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Бакиров Р.Ф.</a:t>
                      </a:r>
                      <a:endParaRPr lang="ru-RU" sz="1300" dirty="0"/>
                    </a:p>
                  </a:txBody>
                  <a:tcPr/>
                </a:tc>
              </a:tr>
              <a:tr h="23825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Хуззятов 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5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Галиева Р.Ф.</a:t>
                      </a:r>
                      <a:endParaRPr lang="ru-RU" sz="1300" dirty="0"/>
                    </a:p>
                  </a:txBody>
                  <a:tcPr/>
                </a:tc>
              </a:tr>
              <a:tr h="26301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Шакурова К.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5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15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Бакиров Р.Ф.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Агумов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6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Хазиева Р.А.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Габдуллина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14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Атнагулова Е.А.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Давлетбаев И.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АСОШ №2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Бакиров Р.Ф.</a:t>
                      </a:r>
                      <a:endParaRPr lang="ru-RU" sz="1300" dirty="0"/>
                    </a:p>
                  </a:txBody>
                  <a:tcPr/>
                </a:tc>
              </a:tr>
              <a:tr h="287772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Газетдинов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Гимназия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Фардиева Р.Р.</a:t>
                      </a:r>
                      <a:endParaRPr lang="ru-RU" sz="1300" dirty="0"/>
                    </a:p>
                  </a:txBody>
                  <a:tcPr/>
                </a:tc>
              </a:tr>
              <a:tr h="234319"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Гилванов</a:t>
                      </a:r>
                      <a:r>
                        <a:rPr lang="tt-RU" sz="1300" baseline="0" dirty="0" smtClean="0"/>
                        <a:t> 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Аккуз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7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0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42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300" dirty="0" smtClean="0"/>
                        <a:t>Шавалиев</a:t>
                      </a:r>
                      <a:r>
                        <a:rPr lang="tt-RU" sz="1300" baseline="0" dirty="0" smtClean="0"/>
                        <a:t> Д.М.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00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республика  этабы </a:t>
            </a:r>
            <a:br>
              <a:rPr lang="tt-RU" sz="2000" dirty="0" smtClean="0"/>
            </a:br>
            <a:r>
              <a:rPr lang="tt-RU" sz="2000" dirty="0" smtClean="0"/>
              <a:t> инглиз теле 2 укучы Эффектлылык:0%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628403"/>
              </p:ext>
            </p:extLst>
          </p:nvPr>
        </p:nvGraphicFramePr>
        <p:xfrm>
          <a:off x="251519" y="1650840"/>
          <a:ext cx="856895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950"/>
                <a:gridCol w="1308427"/>
                <a:gridCol w="562250"/>
                <a:gridCol w="736185"/>
                <a:gridCol w="893943"/>
                <a:gridCol w="934830"/>
                <a:gridCol w="2057368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Рахимова Р.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АСОШ №1</a:t>
                      </a:r>
                      <a:endParaRPr lang="ru-RU" sz="18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4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30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76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-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Гильметдинова Г.Т.</a:t>
                      </a:r>
                      <a:endParaRPr lang="ru-RU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dirty="0" err="1" smtClean="0"/>
                        <a:t>Мухаметдинова</a:t>
                      </a:r>
                      <a:r>
                        <a:rPr lang="ru-RU" sz="1800" b="0" dirty="0" smtClean="0"/>
                        <a:t> А.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АСОШ №2</a:t>
                      </a:r>
                      <a:endParaRPr lang="ru-RU" sz="18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4</a:t>
                      </a:r>
                      <a:endParaRPr lang="ru-RU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30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76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/>
                        <a:t>-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Ганиева Ф.Ф.</a:t>
                      </a:r>
                      <a:endParaRPr lang="ru-RU" sz="1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59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Республика олимпиадаларының йомгаклау этабы </a:t>
            </a:r>
            <a:br>
              <a:rPr lang="tt-RU" sz="2400" dirty="0" smtClean="0"/>
            </a:br>
            <a:r>
              <a:rPr lang="tt-RU" sz="2400" dirty="0" smtClean="0"/>
              <a:t>Татар теле: 5  укучы катнашты</a:t>
            </a:r>
          </a:p>
          <a:p>
            <a:r>
              <a:rPr lang="tt-RU" sz="2400" dirty="0" smtClean="0"/>
              <a:t>Эффектлылык: 80%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96343"/>
              </p:ext>
            </p:extLst>
          </p:nvPr>
        </p:nvGraphicFramePr>
        <p:xfrm>
          <a:off x="251521" y="1707654"/>
          <a:ext cx="848798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1"/>
                <a:gridCol w="1787850"/>
                <a:gridCol w="444398"/>
                <a:gridCol w="720080"/>
                <a:gridCol w="648072"/>
                <a:gridCol w="1296144"/>
                <a:gridCol w="1863254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Усманова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Шарипова</a:t>
                      </a:r>
                      <a:r>
                        <a:rPr lang="ru-RU" dirty="0" smtClean="0"/>
                        <a:t> Ч.Р.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Валиева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нче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err="1" smtClean="0"/>
                        <a:t>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Хафизова Т.М.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Исламова</a:t>
                      </a:r>
                      <a:r>
                        <a:rPr lang="ru-RU" baseline="0" dirty="0" smtClean="0"/>
                        <a:t>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Исаева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Насретдинова </a:t>
                      </a:r>
                      <a:r>
                        <a:rPr lang="ru-RU" baseline="0" dirty="0" smtClean="0"/>
                        <a:t>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9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267494"/>
            <a:ext cx="8229600" cy="23042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Республика олимпиадаларының йомгаклау этабы </a:t>
            </a:r>
            <a:br>
              <a:rPr lang="tt-RU" sz="2400" dirty="0" smtClean="0"/>
            </a:br>
            <a:r>
              <a:rPr lang="tt-RU" sz="2400" dirty="0" smtClean="0"/>
              <a:t>Татар әдәбияты: 7  укучы катнашты</a:t>
            </a:r>
          </a:p>
          <a:p>
            <a:r>
              <a:rPr lang="tt-RU" sz="2400" dirty="0" smtClean="0"/>
              <a:t>Эффектлылык: 85%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032032"/>
              </p:ext>
            </p:extLst>
          </p:nvPr>
        </p:nvGraphicFramePr>
        <p:xfrm>
          <a:off x="251521" y="1543527"/>
          <a:ext cx="848798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7"/>
                <a:gridCol w="1643834"/>
                <a:gridCol w="516406"/>
                <a:gridCol w="792088"/>
                <a:gridCol w="783306"/>
                <a:gridCol w="1016894"/>
                <a:gridCol w="1863254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Багаветдинова</a:t>
                      </a:r>
                      <a:r>
                        <a:rPr lang="ru-RU" dirty="0" smtClean="0"/>
                        <a:t> К.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Шарипянова 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Хазиева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АСОШ №1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Фатхелова И.Р.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Галлямова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baseline="0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Габдуллина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Галиева</a:t>
                      </a:r>
                      <a:r>
                        <a:rPr lang="ru-RU" dirty="0" smtClean="0"/>
                        <a:t> Л.Р.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Газизова 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Аминова Л.Г.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Аглетдинова Э.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Аглетдинова</a:t>
                      </a:r>
                      <a:r>
                        <a:rPr lang="ru-RU" dirty="0" smtClean="0"/>
                        <a:t> Л.Ф.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4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56251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Республика  </a:t>
            </a:r>
            <a:r>
              <a:rPr lang="ru-RU" sz="16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этабы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Рус теле: 9 </a:t>
            </a:r>
            <a:r>
              <a:rPr lang="ru-RU" sz="1600" dirty="0" err="1" smtClean="0">
                <a:solidFill>
                  <a:prstClr val="black"/>
                </a:solidFill>
              </a:rPr>
              <a:t>укучы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катнашты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ctr"/>
            <a:r>
              <a:rPr lang="ru-RU" sz="16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1600" dirty="0" smtClean="0">
                <a:solidFill>
                  <a:prstClr val="black"/>
                </a:solidFill>
              </a:rPr>
              <a:t>: 77%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238701"/>
              </p:ext>
            </p:extLst>
          </p:nvPr>
        </p:nvGraphicFramePr>
        <p:xfrm>
          <a:off x="611563" y="1131590"/>
          <a:ext cx="7920876" cy="364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928"/>
                <a:gridCol w="1033158"/>
                <a:gridCol w="639575"/>
                <a:gridCol w="669092"/>
                <a:gridCol w="619895"/>
                <a:gridCol w="964281"/>
                <a:gridCol w="2272947"/>
              </a:tblGrid>
              <a:tr h="154828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Валиева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Шарафутдинова Р.К.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Шайхразыева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 Г.Д.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Бурханова Э.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Кулиева</a:t>
                      </a:r>
                      <a:r>
                        <a:rPr lang="tt-RU" sz="1400" baseline="0" dirty="0" smtClean="0"/>
                        <a:t> Р.З.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Мирзагаянова Э.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Р.А.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Галимова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Кулиева Р.З.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Миргаязова Р.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Хузиева Д.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Харисова Н.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65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Усманова Р.А.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03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1276" y="104587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Республика  </a:t>
            </a:r>
            <a:r>
              <a:rPr lang="ru-RU" sz="16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этабы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Литература: 9  </a:t>
            </a:r>
            <a:r>
              <a:rPr lang="ru-RU" sz="1600" dirty="0" err="1" smtClean="0">
                <a:solidFill>
                  <a:prstClr val="black"/>
                </a:solidFill>
              </a:rPr>
              <a:t>укучы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катнашты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ctr"/>
            <a:r>
              <a:rPr lang="ru-RU" sz="16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1600" dirty="0" smtClean="0">
                <a:solidFill>
                  <a:prstClr val="black"/>
                </a:solidFill>
              </a:rPr>
              <a:t>: 77%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0394"/>
              </p:ext>
            </p:extLst>
          </p:nvPr>
        </p:nvGraphicFramePr>
        <p:xfrm>
          <a:off x="679461" y="908308"/>
          <a:ext cx="8280916" cy="364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23"/>
                <a:gridCol w="1512168"/>
                <a:gridCol w="499946"/>
                <a:gridCol w="771515"/>
                <a:gridCol w="596637"/>
                <a:gridCol w="940214"/>
                <a:gridCol w="2012113"/>
              </a:tblGrid>
              <a:tr h="29529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Басырова Ч.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Нургалиева Л.М.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Валиева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Шарафутдинова Р.К.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Арсланова К.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Гилязова Ч.Т.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Хуззятова С.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29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Г.Д.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Кальтиева Р.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Г.Д.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Габидуллина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Белоусова М.И.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Г.Д.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Ахматхузина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Шагзамова Э.Ф.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Хузиева Д.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Саматова Г.Д.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6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1276" y="104587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Республика  </a:t>
            </a:r>
            <a:r>
              <a:rPr lang="ru-RU" sz="1600" dirty="0" err="1">
                <a:solidFill>
                  <a:prstClr val="black"/>
                </a:solidFill>
              </a:rPr>
              <a:t>олимпиадаларының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йомгаклау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этабы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Татарстан </a:t>
            </a:r>
            <a:r>
              <a:rPr lang="ru-RU" sz="1600" dirty="0" err="1" smtClean="0">
                <a:solidFill>
                  <a:prstClr val="black"/>
                </a:solidFill>
              </a:rPr>
              <a:t>тарихы</a:t>
            </a:r>
            <a:r>
              <a:rPr lang="ru-RU" sz="1600" dirty="0" smtClean="0">
                <a:solidFill>
                  <a:prstClr val="black"/>
                </a:solidFill>
              </a:rPr>
              <a:t>: 11  </a:t>
            </a:r>
            <a:r>
              <a:rPr lang="ru-RU" sz="1600" dirty="0" err="1" smtClean="0">
                <a:solidFill>
                  <a:prstClr val="black"/>
                </a:solidFill>
              </a:rPr>
              <a:t>укучы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катнашты</a:t>
            </a:r>
            <a:endParaRPr lang="ru-RU" sz="1600" dirty="0" smtClean="0">
              <a:solidFill>
                <a:prstClr val="black"/>
              </a:solidFill>
            </a:endParaRPr>
          </a:p>
          <a:p>
            <a:pPr algn="ctr"/>
            <a:r>
              <a:rPr lang="ru-RU" sz="1600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sz="1600" dirty="0" smtClean="0">
                <a:solidFill>
                  <a:prstClr val="black"/>
                </a:solidFill>
              </a:rPr>
              <a:t>:  63 %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523867"/>
              </p:ext>
            </p:extLst>
          </p:nvPr>
        </p:nvGraphicFramePr>
        <p:xfrm>
          <a:off x="679461" y="908308"/>
          <a:ext cx="8280916" cy="372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23"/>
                <a:gridCol w="1512168"/>
                <a:gridCol w="499946"/>
                <a:gridCol w="771515"/>
                <a:gridCol w="596637"/>
                <a:gridCol w="940214"/>
                <a:gridCol w="2012113"/>
              </a:tblGrid>
              <a:tr h="29529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278522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Миргаязов 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Гильметдинов</a:t>
                      </a:r>
                      <a:r>
                        <a:rPr lang="tt-RU" sz="1400" baseline="0" dirty="0" smtClean="0"/>
                        <a:t> М.И.</a:t>
                      </a:r>
                      <a:endParaRPr lang="ru-RU" sz="1400" dirty="0"/>
                    </a:p>
                  </a:txBody>
                  <a:tcPr/>
                </a:tc>
              </a:tr>
              <a:tr h="261754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Хайдаров Ш.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Гильметдинов</a:t>
                      </a:r>
                      <a:r>
                        <a:rPr lang="tt-RU" sz="1400" baseline="0" dirty="0" smtClean="0"/>
                        <a:t> М.И.</a:t>
                      </a:r>
                      <a:endParaRPr lang="ru-RU" sz="1400" dirty="0"/>
                    </a:p>
                  </a:txBody>
                  <a:tcPr/>
                </a:tc>
              </a:tr>
              <a:tr h="244986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Басырова Ч.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Мансуров</a:t>
                      </a:r>
                      <a:r>
                        <a:rPr lang="tt-RU" sz="1400" baseline="0" dirty="0" smtClean="0"/>
                        <a:t> А.М.</a:t>
                      </a:r>
                      <a:endParaRPr lang="ru-RU" sz="1400" dirty="0"/>
                    </a:p>
                  </a:txBody>
                  <a:tcPr/>
                </a:tc>
              </a:tr>
              <a:tr h="228218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Мансуров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Гильметдинов М.И.</a:t>
                      </a:r>
                      <a:endParaRPr lang="ru-RU" sz="1400" dirty="0"/>
                    </a:p>
                  </a:txBody>
                  <a:tcPr/>
                </a:tc>
              </a:tr>
              <a:tr h="21145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Газизьянов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Сафиуллин Р.Н.</a:t>
                      </a:r>
                      <a:endParaRPr lang="ru-RU" sz="1400" dirty="0"/>
                    </a:p>
                  </a:txBody>
                  <a:tcPr/>
                </a:tc>
              </a:tr>
              <a:tr h="26669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Вахитов Р.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Гильметдинов М.И.</a:t>
                      </a:r>
                      <a:endParaRPr lang="ru-RU" sz="1400" dirty="0"/>
                    </a:p>
                  </a:txBody>
                  <a:tcPr/>
                </a:tc>
              </a:tr>
              <a:tr h="249922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Рафиков</a:t>
                      </a:r>
                      <a:r>
                        <a:rPr lang="tt-RU" sz="1400" baseline="0" dirty="0" smtClean="0"/>
                        <a:t> Р.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Гильметдинов М.И.</a:t>
                      </a:r>
                      <a:endParaRPr lang="ru-RU" sz="1400" dirty="0"/>
                    </a:p>
                  </a:txBody>
                  <a:tcPr/>
                </a:tc>
              </a:tr>
              <a:tr h="233154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Мухаметдинов 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Сафиуллин Р.Н.</a:t>
                      </a:r>
                      <a:endParaRPr lang="ru-RU" sz="1400" dirty="0"/>
                    </a:p>
                  </a:txBody>
                  <a:tcPr/>
                </a:tc>
              </a:tr>
              <a:tr h="288394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Фәтхелбаянов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Мугтазирова Р.З.</a:t>
                      </a:r>
                      <a:endParaRPr lang="ru-RU" sz="1400" dirty="0"/>
                    </a:p>
                  </a:txBody>
                  <a:tcPr/>
                </a:tc>
              </a:tr>
              <a:tr h="271626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Гимазова Р.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АСОШ №2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Муталлапова Э.З.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Латыйпов 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Гимназия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Гильметдинов М.И.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7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735546"/>
            <a:ext cx="8712967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3600" dirty="0" smtClean="0">
                <a:solidFill>
                  <a:schemeClr val="tx1"/>
                </a:solidFill>
              </a:rPr>
              <a:t>8 январь  -  17 январь “Олимпка юл”</a:t>
            </a:r>
          </a:p>
          <a:p>
            <a:pPr algn="ctr">
              <a:defRPr/>
            </a:pPr>
            <a:r>
              <a:rPr lang="tt-RU" sz="3200" dirty="0" smtClean="0">
                <a:solidFill>
                  <a:schemeClr val="tx1"/>
                </a:solidFill>
              </a:rPr>
              <a:t>10 январь – 18 февраль бөтенрәсәй,республика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4000" b="1" dirty="0" err="1" smtClean="0">
                <a:solidFill>
                  <a:srgbClr val="FF0000"/>
                </a:solidFill>
              </a:rPr>
              <a:t>Катнашучылар</a:t>
            </a:r>
            <a:r>
              <a:rPr lang="ru-RU" sz="4000" b="1" dirty="0" smtClean="0">
                <a:solidFill>
                  <a:srgbClr val="FF0000"/>
                </a:solidFill>
              </a:rPr>
              <a:t> саны: 149 </a:t>
            </a:r>
            <a:r>
              <a:rPr lang="ru-RU" sz="4000" b="1" dirty="0" err="1" smtClean="0">
                <a:solidFill>
                  <a:srgbClr val="FF0000"/>
                </a:solidFill>
              </a:rPr>
              <a:t>укучы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marL="342900" indent="-342900" algn="ctr">
              <a:buFontTx/>
              <a:buChar char="-"/>
              <a:defRPr/>
            </a:pPr>
            <a:r>
              <a:rPr lang="ru-RU" sz="4000" dirty="0" smtClean="0">
                <a:solidFill>
                  <a:schemeClr val="tx1"/>
                </a:solidFill>
              </a:rPr>
              <a:t>«</a:t>
            </a:r>
            <a:r>
              <a:rPr lang="ru-RU" sz="4000" dirty="0" err="1" smtClean="0">
                <a:solidFill>
                  <a:schemeClr val="tx1"/>
                </a:solidFill>
              </a:rPr>
              <a:t>Олимпка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юл</a:t>
            </a:r>
            <a:r>
              <a:rPr lang="ru-RU" sz="4000" dirty="0" smtClean="0">
                <a:solidFill>
                  <a:schemeClr val="tx1"/>
                </a:solidFill>
              </a:rPr>
              <a:t>»  - 25 </a:t>
            </a:r>
            <a:r>
              <a:rPr lang="ru-RU" sz="4000" dirty="0" err="1" smtClean="0">
                <a:solidFill>
                  <a:schemeClr val="tx1"/>
                </a:solidFill>
              </a:rPr>
              <a:t>укучы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ctr">
              <a:buFontTx/>
              <a:buChar char="-"/>
              <a:defRPr/>
            </a:pPr>
            <a:r>
              <a:rPr lang="ru-RU" sz="4000" dirty="0" smtClean="0">
                <a:solidFill>
                  <a:schemeClr val="tx1"/>
                </a:solidFill>
              </a:rPr>
              <a:t>Т</a:t>
            </a:r>
            <a:r>
              <a:rPr lang="tt-RU" sz="4000" dirty="0" smtClean="0">
                <a:solidFill>
                  <a:schemeClr val="tx1"/>
                </a:solidFill>
              </a:rPr>
              <a:t>өбәкара – 53 укучы</a:t>
            </a:r>
          </a:p>
          <a:p>
            <a:pPr marL="571500" indent="-571500" algn="ctr">
              <a:buFontTx/>
              <a:buChar char="-"/>
              <a:defRPr/>
            </a:pPr>
            <a:r>
              <a:rPr lang="tt-RU" sz="4000" dirty="0" smtClean="0">
                <a:solidFill>
                  <a:schemeClr val="tx1"/>
                </a:solidFill>
              </a:rPr>
              <a:t>Республика – 71 укучы</a:t>
            </a:r>
            <a:endParaRPr lang="ru-RU" sz="40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07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1276" y="104587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Республика  </a:t>
            </a:r>
            <a:r>
              <a:rPr lang="ru-RU" dirty="0" err="1">
                <a:solidFill>
                  <a:prstClr val="black"/>
                </a:solidFill>
              </a:rPr>
              <a:t>олимпиадаларының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йомгаклау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этабы</a:t>
            </a:r>
            <a:r>
              <a:rPr lang="ru-RU" dirty="0">
                <a:solidFill>
                  <a:prstClr val="black"/>
                </a:solidFill>
              </a:rPr>
              <a:t> 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Физкультура: 6  </a:t>
            </a:r>
            <a:r>
              <a:rPr lang="ru-RU" dirty="0" err="1" smtClean="0">
                <a:solidFill>
                  <a:prstClr val="black"/>
                </a:solidFill>
              </a:rPr>
              <a:t>укучы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катнашты</a:t>
            </a:r>
            <a:endParaRPr lang="ru-RU" dirty="0" smtClean="0">
              <a:solidFill>
                <a:prstClr val="black"/>
              </a:solidFill>
            </a:endParaRP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dirty="0" smtClean="0">
                <a:solidFill>
                  <a:prstClr val="black"/>
                </a:solidFill>
              </a:rPr>
              <a:t>: 66 %</a:t>
            </a:r>
          </a:p>
          <a:p>
            <a:pPr algn="ctr"/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170820"/>
              </p:ext>
            </p:extLst>
          </p:nvPr>
        </p:nvGraphicFramePr>
        <p:xfrm>
          <a:off x="690093" y="1322070"/>
          <a:ext cx="8280916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23"/>
                <a:gridCol w="1512168"/>
                <a:gridCol w="499946"/>
                <a:gridCol w="771515"/>
                <a:gridCol w="596637"/>
                <a:gridCol w="1073598"/>
                <a:gridCol w="1878729"/>
              </a:tblGrid>
              <a:tr h="29061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Имамразыев И.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97,5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Нуриахметов Р.П.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Хусаенова Р.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Хусаенов А.Р.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Ибрагимов Р.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93,3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Харрасова А.Р.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Шайхайдаров З.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93,6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Исламов И.Р.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Марданова Г.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Сафар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84,6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Габдуллин Н.Т.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Шаяхметов А.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84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Хусаенов А.Р.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5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1276" y="104587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Республика  </a:t>
            </a:r>
            <a:r>
              <a:rPr lang="ru-RU" dirty="0" err="1">
                <a:solidFill>
                  <a:prstClr val="black"/>
                </a:solidFill>
              </a:rPr>
              <a:t>олимпиадаларының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йомгаклау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этабы</a:t>
            </a:r>
            <a:r>
              <a:rPr lang="ru-RU" dirty="0">
                <a:solidFill>
                  <a:prstClr val="black"/>
                </a:solidFill>
              </a:rPr>
              <a:t> 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err="1" smtClean="0">
                <a:solidFill>
                  <a:prstClr val="black"/>
                </a:solidFill>
              </a:rPr>
              <a:t>Гарәп</a:t>
            </a:r>
            <a:r>
              <a:rPr lang="ru-RU" dirty="0" smtClean="0">
                <a:solidFill>
                  <a:prstClr val="black"/>
                </a:solidFill>
              </a:rPr>
              <a:t> теле: 3  </a:t>
            </a:r>
            <a:r>
              <a:rPr lang="ru-RU" dirty="0" err="1" smtClean="0">
                <a:solidFill>
                  <a:prstClr val="black"/>
                </a:solidFill>
              </a:rPr>
              <a:t>укучы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катнашты</a:t>
            </a:r>
            <a:endParaRPr lang="ru-RU" dirty="0" smtClean="0">
              <a:solidFill>
                <a:prstClr val="black"/>
              </a:solidFill>
            </a:endParaRP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dirty="0" smtClean="0">
                <a:solidFill>
                  <a:prstClr val="black"/>
                </a:solidFill>
              </a:rPr>
              <a:t>: 0%</a:t>
            </a:r>
          </a:p>
          <a:p>
            <a:pPr algn="ctr"/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96612"/>
              </p:ext>
            </p:extLst>
          </p:nvPr>
        </p:nvGraphicFramePr>
        <p:xfrm>
          <a:off x="690093" y="1322070"/>
          <a:ext cx="828091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23"/>
                <a:gridCol w="1512168"/>
                <a:gridCol w="499946"/>
                <a:gridCol w="771515"/>
                <a:gridCol w="596637"/>
                <a:gridCol w="940214"/>
                <a:gridCol w="2012113"/>
              </a:tblGrid>
              <a:tr h="29061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Салихов  Р.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35,5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Гарипов Р.М.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Хисматова М.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Гарипов Р.М.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Султанов И.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Гарипов Р.М.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1276" y="104587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Республика  </a:t>
            </a:r>
            <a:r>
              <a:rPr lang="ru-RU" dirty="0" err="1">
                <a:solidFill>
                  <a:prstClr val="black"/>
                </a:solidFill>
              </a:rPr>
              <a:t>олимпиадаларының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йомгаклау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этабы</a:t>
            </a:r>
            <a:r>
              <a:rPr lang="ru-RU" dirty="0">
                <a:solidFill>
                  <a:prstClr val="black"/>
                </a:solidFill>
              </a:rPr>
              <a:t> 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Рус теле: 3  </a:t>
            </a:r>
            <a:r>
              <a:rPr lang="ru-RU" dirty="0" err="1" smtClean="0">
                <a:solidFill>
                  <a:prstClr val="black"/>
                </a:solidFill>
              </a:rPr>
              <a:t>укучы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катнашты</a:t>
            </a:r>
            <a:endParaRPr lang="ru-RU" dirty="0" smtClean="0">
              <a:solidFill>
                <a:prstClr val="black"/>
              </a:solidFill>
            </a:endParaRP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Эффектлылык</a:t>
            </a:r>
            <a:r>
              <a:rPr lang="ru-RU" dirty="0" smtClean="0">
                <a:solidFill>
                  <a:prstClr val="black"/>
                </a:solidFill>
              </a:rPr>
              <a:t>: 33%</a:t>
            </a:r>
          </a:p>
          <a:p>
            <a:pPr algn="ctr"/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624309"/>
              </p:ext>
            </p:extLst>
          </p:nvPr>
        </p:nvGraphicFramePr>
        <p:xfrm>
          <a:off x="690093" y="1322070"/>
          <a:ext cx="828091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323"/>
                <a:gridCol w="1512168"/>
                <a:gridCol w="499946"/>
                <a:gridCol w="771515"/>
                <a:gridCol w="596637"/>
                <a:gridCol w="940214"/>
                <a:gridCol w="2012113"/>
              </a:tblGrid>
              <a:tr h="290615"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Укучы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Мәктәп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Кл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Балл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Мах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Статус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400" dirty="0" smtClean="0"/>
                        <a:t>Укытучы</a:t>
                      </a:r>
                      <a:endParaRPr lang="ru-RU" sz="14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Гилаев А.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Шагзамова  Э.Ф.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Валиева Н.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Шагзамова Э.Ф.</a:t>
                      </a:r>
                      <a:endParaRPr lang="ru-RU" sz="1800" dirty="0"/>
                    </a:p>
                  </a:txBody>
                  <a:tcPr/>
                </a:tc>
              </a:tr>
              <a:tr h="348738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Гильмуллина</a:t>
                      </a:r>
                      <a:r>
                        <a:rPr lang="tt-RU" sz="1800" baseline="0" dirty="0" smtClean="0"/>
                        <a:t> А.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АСОШ №2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Белоусова</a:t>
                      </a:r>
                      <a:r>
                        <a:rPr lang="tt-RU" sz="1800" baseline="0" dirty="0" smtClean="0"/>
                        <a:t> М.И.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5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42500"/>
              </p:ext>
            </p:extLst>
          </p:nvPr>
        </p:nvGraphicFramePr>
        <p:xfrm>
          <a:off x="971602" y="780638"/>
          <a:ext cx="7344815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0"/>
                <a:gridCol w="1368152"/>
                <a:gridCol w="1152128"/>
                <a:gridCol w="1024940"/>
                <a:gridCol w="2071405"/>
              </a:tblGrid>
              <a:tr h="361604"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Катнашучы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Эффектлылык %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dirty="0" smtClean="0"/>
                        <a:t>Гимназия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46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dirty="0" smtClean="0"/>
                        <a:t>2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39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 нче Актаныш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Сәфәр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Пучы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6160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Богады,</a:t>
                      </a:r>
                    </a:p>
                    <a:p>
                      <a:pPr algn="ctr"/>
                      <a:r>
                        <a:rPr lang="tt-RU" dirty="0" smtClean="0"/>
                        <a:t> Аккүз,</a:t>
                      </a:r>
                      <a:r>
                        <a:rPr lang="tt-RU" baseline="0" dirty="0" smtClean="0"/>
                        <a:t> </a:t>
                      </a:r>
                    </a:p>
                    <a:p>
                      <a:pPr algn="ctr"/>
                      <a:r>
                        <a:rPr lang="tt-RU" baseline="0" dirty="0" smtClean="0"/>
                        <a:t>Иске Кормаш,</a:t>
                      </a:r>
                    </a:p>
                    <a:p>
                      <a:pPr algn="ctr"/>
                      <a:r>
                        <a:rPr lang="tt-RU" baseline="0" dirty="0" smtClean="0"/>
                        <a:t>Күҗәкә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</a:p>
                    <a:p>
                      <a:pPr algn="ctr"/>
                      <a:r>
                        <a:rPr lang="tt-RU" dirty="0" smtClean="0"/>
                        <a:t>1</a:t>
                      </a:r>
                    </a:p>
                    <a:p>
                      <a:pPr algn="ctr"/>
                      <a:r>
                        <a:rPr lang="tt-RU" dirty="0" smtClean="0"/>
                        <a:t>1</a:t>
                      </a:r>
                    </a:p>
                    <a:p>
                      <a:pPr algn="ctr"/>
                      <a:r>
                        <a:rPr lang="tt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26857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Барысы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55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mtClean="0"/>
                        <a:t>42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352328" y="198928"/>
            <a:ext cx="74681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/>
              <a:t>Эффектлылык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4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56251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2017-2018 </a:t>
            </a:r>
            <a:r>
              <a:rPr lang="ru-RU" sz="2400" dirty="0" err="1" smtClean="0">
                <a:solidFill>
                  <a:prstClr val="black"/>
                </a:solidFill>
              </a:rPr>
              <a:t>уку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елында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фән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ru-RU" sz="2400" dirty="0" err="1" smtClean="0">
                <a:solidFill>
                  <a:prstClr val="black"/>
                </a:solidFill>
              </a:rPr>
              <a:t>олимпиадаларының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нәтиҗәләре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err="1" smtClean="0">
                <a:solidFill>
                  <a:prstClr val="black"/>
                </a:solidFill>
              </a:rPr>
              <a:t>Урта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мәктәпләр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</a:rPr>
              <a:t>арасында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736906"/>
              </p:ext>
            </p:extLst>
          </p:nvPr>
        </p:nvGraphicFramePr>
        <p:xfrm>
          <a:off x="179513" y="1671650"/>
          <a:ext cx="8856982" cy="2827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550"/>
                <a:gridCol w="962589"/>
                <a:gridCol w="893141"/>
                <a:gridCol w="1041998"/>
                <a:gridCol w="744284"/>
                <a:gridCol w="1041998"/>
                <a:gridCol w="744284"/>
                <a:gridCol w="783011"/>
                <a:gridCol w="1152127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Мәктәпләр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Төбәкара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Республика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Олимпка  юл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Х.ара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1" dirty="0" smtClean="0">
                          <a:solidFill>
                            <a:srgbClr val="FF0000"/>
                          </a:solidFill>
                        </a:rPr>
                        <a:t>Гомуми</a:t>
                      </a:r>
                      <a:endParaRPr lang="ru-RU" sz="18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приз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приз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җиңүче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приз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0324"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/>
                        <a:t>Гимназия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21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b="1" dirty="0" smtClean="0">
                          <a:solidFill>
                            <a:srgbClr val="FF0000"/>
                          </a:solidFill>
                        </a:rPr>
                        <a:t>38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/>
                        <a:t>2 нче Актаныш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b="1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1600" dirty="0" smtClean="0"/>
                        <a:t>1 нче Актаныш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b="1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Гомуми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35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200" b="1" dirty="0" smtClean="0">
                          <a:solidFill>
                            <a:srgbClr val="FF0000"/>
                          </a:solidFill>
                        </a:rPr>
                        <a:t>66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5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256251"/>
            <a:ext cx="712879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prstClr val="black"/>
                </a:solidFill>
              </a:rPr>
              <a:t>Барлык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фән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олимпиадаларының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өчьеллык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</a:rPr>
              <a:t>нәтиҗәләре</a:t>
            </a:r>
            <a:r>
              <a:rPr lang="ru-RU" sz="2800" b="1" dirty="0" smtClean="0">
                <a:solidFill>
                  <a:prstClr val="black"/>
                </a:solidFill>
              </a:rPr>
              <a:t>  </a:t>
            </a:r>
            <a:r>
              <a:rPr lang="ru-RU" sz="2800" b="1" dirty="0" err="1" smtClean="0">
                <a:solidFill>
                  <a:prstClr val="black"/>
                </a:solidFill>
              </a:rPr>
              <a:t>чагылышы</a:t>
            </a:r>
            <a:endParaRPr lang="ru-RU" sz="2800" b="1" dirty="0" smtClean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963092"/>
              </p:ext>
            </p:extLst>
          </p:nvPr>
        </p:nvGraphicFramePr>
        <p:xfrm>
          <a:off x="179513" y="1425802"/>
          <a:ext cx="8712967" cy="3087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879"/>
                <a:gridCol w="1340880"/>
                <a:gridCol w="1134664"/>
                <a:gridCol w="841369"/>
                <a:gridCol w="598791"/>
                <a:gridCol w="1152128"/>
                <a:gridCol w="1224136"/>
                <a:gridCol w="1080120"/>
              </a:tblGrid>
              <a:tr h="402740">
                <a:tc rowSpan="2"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Уку елы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Бөтенрәсәй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Төбәкара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Республика</a:t>
                      </a:r>
                      <a:endParaRPr lang="ru-RU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Олимпка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юл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Халыкара</a:t>
                      </a:r>
                      <a:endParaRPr lang="ru-RU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Барысы</a:t>
                      </a:r>
                      <a:endParaRPr lang="ru-RU" sz="1800" dirty="0"/>
                    </a:p>
                  </a:txBody>
                  <a:tcPr/>
                </a:tc>
              </a:tr>
              <a:tr h="311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t-RU" sz="1350" baseline="0" dirty="0" smtClean="0"/>
                        <a:t>                      </a:t>
                      </a:r>
                      <a:r>
                        <a:rPr lang="tt-RU" sz="1350" baseline="0" dirty="0" smtClean="0">
                          <a:solidFill>
                            <a:srgbClr val="C00000"/>
                          </a:solidFill>
                        </a:rPr>
                        <a:t>туган  </a:t>
                      </a:r>
                    </a:p>
                    <a:p>
                      <a:pPr algn="ctr"/>
                      <a:r>
                        <a:rPr lang="tt-RU" sz="1350" baseline="0" dirty="0" smtClean="0">
                          <a:solidFill>
                            <a:srgbClr val="C00000"/>
                          </a:solidFill>
                        </a:rPr>
                        <a:t>                    тел</a:t>
                      </a:r>
                      <a:endParaRPr lang="ru-RU" sz="135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6302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2013-2014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11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28</a:t>
                      </a:r>
                      <a:endParaRPr lang="ru-RU" sz="2000" b="1" dirty="0"/>
                    </a:p>
                  </a:txBody>
                  <a:tcPr/>
                </a:tc>
              </a:tr>
              <a:tr h="436302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2014-2015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smtClean="0"/>
                        <a:t>22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41</a:t>
                      </a:r>
                      <a:endParaRPr lang="ru-RU" sz="2000" b="1" dirty="0"/>
                    </a:p>
                  </a:txBody>
                  <a:tcPr/>
                </a:tc>
              </a:tr>
              <a:tr h="436302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2015-2016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26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16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smtClean="0"/>
                        <a:t>51</a:t>
                      </a:r>
                      <a:endParaRPr lang="ru-RU" sz="2000" b="1" dirty="0"/>
                    </a:p>
                  </a:txBody>
                  <a:tcPr/>
                </a:tc>
              </a:tr>
              <a:tr h="436302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2016-2017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34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12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78</a:t>
                      </a:r>
                      <a:endParaRPr lang="ru-RU" sz="2000" b="1" dirty="0"/>
                    </a:p>
                  </a:txBody>
                  <a:tcPr/>
                </a:tc>
              </a:tr>
              <a:tr h="43630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2017-2018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40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66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126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</a:t>
            </a:r>
            <a:r>
              <a:rPr lang="tt-RU" dirty="0" smtClean="0">
                <a:solidFill>
                  <a:prstClr val="white"/>
                </a:solidFill>
              </a:rPr>
              <a:t>әгариф идарәсе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1630402" y="267494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256251"/>
            <a:ext cx="712879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Актаныш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Саба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Мөслим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Сарман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Минзәлә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районнары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фән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олимпиадалары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нәтиҗәләре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</a:t>
            </a:r>
            <a:br>
              <a:rPr lang="ru-RU" dirty="0" smtClean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57025"/>
              </p:ext>
            </p:extLst>
          </p:nvPr>
        </p:nvGraphicFramePr>
        <p:xfrm>
          <a:off x="179511" y="1695450"/>
          <a:ext cx="855999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958"/>
                <a:gridCol w="2265884"/>
                <a:gridCol w="2265884"/>
                <a:gridCol w="21032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Район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Төбәкара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Республика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Барысы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Актаныш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34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Саба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42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52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dirty="0" smtClean="0"/>
                        <a:t>Мөслим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22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26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Сарман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16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Минзәлә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/>
                        <a:t>9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Игътибарыгыз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рәхмәт</a:t>
            </a: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5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“Олимпка юл” республика олимпиадасы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/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Математика: 8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50%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783103"/>
              </p:ext>
            </p:extLst>
          </p:nvPr>
        </p:nvGraphicFramePr>
        <p:xfrm>
          <a:off x="174629" y="1275606"/>
          <a:ext cx="8969371" cy="3344768"/>
        </p:xfrm>
        <a:graphic>
          <a:graphicData uri="http://schemas.openxmlformats.org/drawingml/2006/table">
            <a:tbl>
              <a:tblPr firstRow="1" bandRow="1"/>
              <a:tblGrid>
                <a:gridCol w="2443321"/>
                <a:gridCol w="1303105"/>
                <a:gridCol w="488664"/>
                <a:gridCol w="1058773"/>
                <a:gridCol w="687684"/>
                <a:gridCol w="1008112"/>
                <a:gridCol w="1979712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Мәктәп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Кл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Мах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Статус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Укытучы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Агумов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Хазиева Р.А.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Габдуллина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Атнагулова</a:t>
                      </a:r>
                      <a:r>
                        <a:rPr lang="tt-RU" baseline="0" dirty="0" smtClean="0">
                          <a:solidFill>
                            <a:schemeClr val="tx1"/>
                          </a:solidFill>
                        </a:rPr>
                        <a:t> Е.А.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Давлетбаев 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Бакиров Р.Ф.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Хайбиев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Фардиева Р.Р.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8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Миргаязова Э.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Закирова Р.М.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Нуруллин Н.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Хазиева Р.А.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Галимова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Закирова Р.М.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Саррахов Д.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Хазиева Р.А.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“Олимпка юл” республика олимпиадасы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/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Физика: 6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0%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344583"/>
              </p:ext>
            </p:extLst>
          </p:nvPr>
        </p:nvGraphicFramePr>
        <p:xfrm>
          <a:off x="174629" y="1275606"/>
          <a:ext cx="8969371" cy="2595880"/>
        </p:xfrm>
        <a:graphic>
          <a:graphicData uri="http://schemas.openxmlformats.org/drawingml/2006/table">
            <a:tbl>
              <a:tblPr firstRow="1" bandRow="1"/>
              <a:tblGrid>
                <a:gridCol w="2443321"/>
                <a:gridCol w="1303105"/>
                <a:gridCol w="488664"/>
                <a:gridCol w="1058773"/>
                <a:gridCol w="687684"/>
                <a:gridCol w="1008112"/>
                <a:gridCol w="1979712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Мәктәп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Кл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Мах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Статус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Укытучы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Даутова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Ямалов Ф.Ф.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Гарипов Б.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Исламов И.М.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Вазетдинов Б.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Исламов М.М.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Исламов 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Набиева Ф.Р.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Хасанова З.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Набиева Ф.Р.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Харисов Н.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Ямалов Ф.Ф.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56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“Олимпка юл” республика олимпиадасы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/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Инглиз теле: 7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42%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766602"/>
              </p:ext>
            </p:extLst>
          </p:nvPr>
        </p:nvGraphicFramePr>
        <p:xfrm>
          <a:off x="179513" y="1273810"/>
          <a:ext cx="8784976" cy="2966720"/>
        </p:xfrm>
        <a:graphic>
          <a:graphicData uri="http://schemas.openxmlformats.org/drawingml/2006/table">
            <a:tbl>
              <a:tblPr firstRow="1" bandRow="1"/>
              <a:tblGrid>
                <a:gridCol w="2393091"/>
                <a:gridCol w="1276315"/>
                <a:gridCol w="478618"/>
                <a:gridCol w="676511"/>
                <a:gridCol w="648072"/>
                <a:gridCol w="1373357"/>
                <a:gridCol w="1939012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Мәктәп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Кл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Мах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Статус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Укытучы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Татыева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Валиева Р.Ф.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Валиева Н.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Аюпова Л.Р.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Имамов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Аюпова Л.Р.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Шаяхметова Э.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Тимирова Л.Ф.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Исламова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Тимирова Л.Ф.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Хузиева Д.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Гарипов Р.М.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Галимова А.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123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Агълямова</a:t>
                      </a:r>
                      <a:r>
                        <a:rPr lang="tt-RU" baseline="0" dirty="0" smtClean="0">
                          <a:solidFill>
                            <a:schemeClr val="tx1"/>
                          </a:solidFill>
                        </a:rPr>
                        <a:t> Р.М.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9070" y="195486"/>
            <a:ext cx="7911913" cy="79208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“Олимпка юл” республика олимпиадасы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/>
            </a:r>
            <a:b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</a:b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Химия: 4  </a:t>
            </a:r>
            <a:r>
              <a:rPr lang="tt-RU" sz="2400" dirty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укучы </a:t>
            </a: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катнашты</a:t>
            </a:r>
          </a:p>
          <a:p>
            <a:pPr algn="ctr">
              <a:defRPr/>
            </a:pPr>
            <a:r>
              <a:rPr lang="tt-RU" sz="2400" dirty="0" smtClean="0">
                <a:solidFill>
                  <a:prstClr val="black"/>
                </a:solidFill>
                <a:latin typeface="Arial"/>
                <a:ea typeface="+mj-ea"/>
                <a:cs typeface="+mj-cs"/>
              </a:rPr>
              <a:t>Эффектлылык: 100%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738680"/>
              </p:ext>
            </p:extLst>
          </p:nvPr>
        </p:nvGraphicFramePr>
        <p:xfrm>
          <a:off x="174629" y="1491630"/>
          <a:ext cx="8141787" cy="1849120"/>
        </p:xfrm>
        <a:graphic>
          <a:graphicData uri="http://schemas.openxmlformats.org/drawingml/2006/table">
            <a:tbl>
              <a:tblPr firstRow="1" bandRow="1"/>
              <a:tblGrid>
                <a:gridCol w="2443321"/>
                <a:gridCol w="1303105"/>
                <a:gridCol w="794961"/>
                <a:gridCol w="1368152"/>
                <a:gridCol w="2232248"/>
              </a:tblGrid>
              <a:tr h="1548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Мәктәп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Кл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Статус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bg1"/>
                          </a:solidFill>
                        </a:rPr>
                        <a:t>Укытучы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Гараева Л.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Валиева Э.Ф.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Галлямова Э.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Гарипова Р.И.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Латыпова Э.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Валиева Э.Ф.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Саррахов Д.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Гимназия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tt-RU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tt-RU" dirty="0" smtClean="0">
                          <a:solidFill>
                            <a:schemeClr val="tx1"/>
                          </a:solidFill>
                        </a:rPr>
                        <a:t>Гарипова Р.И.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6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 smtClean="0"/>
              <a:t>Бөтенрәсәй олимпиадаларының төбәкара  этабы </a:t>
            </a:r>
            <a:br>
              <a:rPr lang="tt-RU" sz="2000" dirty="0" smtClean="0"/>
            </a:br>
            <a:r>
              <a:rPr lang="tt-RU" sz="2000" dirty="0" smtClean="0"/>
              <a:t>Хокук  белеме: 2  укучы катнашты</a:t>
            </a:r>
          </a:p>
          <a:p>
            <a:r>
              <a:rPr lang="tt-RU" sz="2000" dirty="0" smtClean="0"/>
              <a:t>Эффектлылык: 50%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115562"/>
              </p:ext>
            </p:extLst>
          </p:nvPr>
        </p:nvGraphicFramePr>
        <p:xfrm>
          <a:off x="457375" y="1636828"/>
          <a:ext cx="833467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393"/>
                <a:gridCol w="1389432"/>
                <a:gridCol w="554784"/>
                <a:gridCol w="792058"/>
                <a:gridCol w="619675"/>
                <a:gridCol w="1396579"/>
                <a:gridCol w="1555749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Вафина</a:t>
                      </a:r>
                      <a:r>
                        <a:rPr lang="tt-RU" sz="1800" baseline="0" dirty="0" smtClean="0"/>
                        <a:t> Эльмира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75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b="1" dirty="0" smtClean="0">
                          <a:solidFill>
                            <a:srgbClr val="FF0000"/>
                          </a:solidFill>
                        </a:rPr>
                        <a:t>җиңүче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Зиганшин И.Р. (наставник)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Габдрахманова Миляуша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Гимназия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/>
                        <a:t>65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8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800" dirty="0" smtClean="0"/>
                        <a:t>Абдуллина М.М.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89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855468"/>
            <a:ext cx="9144000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r>
              <a:rPr lang="tt-RU" dirty="0" smtClean="0"/>
              <a:t>әгариф идарәсе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385242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55826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09910" y="483518"/>
            <a:ext cx="8229600" cy="2088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/>
              <a:t>Бөтенрәсәй олимпиадаларының төбәкара этабы </a:t>
            </a:r>
            <a:br>
              <a:rPr lang="tt-RU" sz="2400" dirty="0" smtClean="0"/>
            </a:br>
            <a:r>
              <a:rPr lang="tt-RU" sz="2400" dirty="0" smtClean="0"/>
              <a:t>Литература: 2  укучы катнашты</a:t>
            </a:r>
          </a:p>
          <a:p>
            <a:r>
              <a:rPr lang="tt-RU" sz="2400" dirty="0" smtClean="0"/>
              <a:t>Эффектлылык: 50%</a:t>
            </a: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r>
              <a:rPr lang="tt-RU" sz="2800" dirty="0" smtClean="0"/>
              <a:t/>
            </a:r>
            <a:br>
              <a:rPr lang="tt-RU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687189"/>
              </p:ext>
            </p:extLst>
          </p:nvPr>
        </p:nvGraphicFramePr>
        <p:xfrm>
          <a:off x="701826" y="2067694"/>
          <a:ext cx="833467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966"/>
                <a:gridCol w="1512168"/>
                <a:gridCol w="504056"/>
                <a:gridCol w="648072"/>
                <a:gridCol w="720080"/>
                <a:gridCol w="1224136"/>
                <a:gridCol w="1728192"/>
              </a:tblGrid>
              <a:tr h="370840">
                <a:tc>
                  <a:txBody>
                    <a:bodyPr/>
                    <a:lstStyle/>
                    <a:p>
                      <a:r>
                        <a:rPr lang="tt-RU" dirty="0" smtClean="0"/>
                        <a:t>Укучы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Мәктәп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/>
                        <a:t>Укытучы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Арсланова Камиля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1 нче Актаныш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56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85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>
                          <a:solidFill>
                            <a:srgbClr val="FF0000"/>
                          </a:solidFill>
                        </a:rPr>
                        <a:t>призер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Гилязова Ч.Т.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Саматова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Адиля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гимназия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40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85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-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2400" dirty="0" smtClean="0"/>
                        <a:t>Саматова Г.Д.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23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2672</TotalTime>
  <Words>2445</Words>
  <Application>Microsoft Office PowerPoint</Application>
  <PresentationFormat>Экран (16:9)</PresentationFormat>
  <Paragraphs>1475</Paragraphs>
  <Slides>37</Slides>
  <Notes>37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377</cp:revision>
  <cp:lastPrinted>2014-12-22T12:16:40Z</cp:lastPrinted>
  <dcterms:created xsi:type="dcterms:W3CDTF">2014-03-04T07:12:45Z</dcterms:created>
  <dcterms:modified xsi:type="dcterms:W3CDTF">2018-08-07T04:10:28Z</dcterms:modified>
</cp:coreProperties>
</file>